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0"/>
  </p:notesMasterIdLst>
  <p:sldIdLst>
    <p:sldId id="256" r:id="rId2"/>
    <p:sldId id="258" r:id="rId3"/>
    <p:sldId id="257" r:id="rId4"/>
    <p:sldId id="273" r:id="rId5"/>
    <p:sldId id="274" r:id="rId6"/>
    <p:sldId id="275" r:id="rId7"/>
    <p:sldId id="271" r:id="rId8"/>
    <p:sldId id="259" r:id="rId9"/>
    <p:sldId id="260" r:id="rId10"/>
    <p:sldId id="261" r:id="rId11"/>
    <p:sldId id="263" r:id="rId12"/>
    <p:sldId id="262" r:id="rId13"/>
    <p:sldId id="264" r:id="rId14"/>
    <p:sldId id="265" r:id="rId15"/>
    <p:sldId id="270" r:id="rId16"/>
    <p:sldId id="267" r:id="rId17"/>
    <p:sldId id="269" r:id="rId18"/>
    <p:sldId id="272" r:id="rId19"/>
  </p:sldIdLst>
  <p:sldSz cx="16256000" cy="9144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588" autoAdjust="0"/>
  </p:normalViewPr>
  <p:slideViewPr>
    <p:cSldViewPr>
      <p:cViewPr varScale="1">
        <p:scale>
          <a:sx n="73" d="100"/>
          <a:sy n="73" d="100"/>
        </p:scale>
        <p:origin x="9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08484-5388-41D3-8F75-73A0A0D6E62C}" type="datetimeFigureOut">
              <a:rPr lang="zh-TW" altLang="en-US" smtClean="0"/>
              <a:t>2026/6/29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1714B-BF6B-4C93-8977-3559548F71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55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law.moe.gov.tw/Download.ashx?FileID=204860&amp;id=FL008629&amp;type=LA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530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以「</a:t>
            </a:r>
            <a:r>
              <a:rPr lang="zh-TW" altLang="en-US" b="1" dirty="0"/>
              <a:t>教學實踐研究</a:t>
            </a:r>
            <a:r>
              <a:rPr lang="zh-TW" altLang="en-US" dirty="0"/>
              <a:t>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使用</a:t>
            </a:r>
            <a:r>
              <a:rPr lang="zh-TW" altLang="en-US" dirty="0"/>
              <a:t>「技術報告</a:t>
            </a:r>
            <a:r>
              <a:rPr lang="en-US" altLang="zh-TW" dirty="0"/>
              <a:t>/</a:t>
            </a:r>
            <a:r>
              <a:rPr lang="zh-TW" altLang="en-US" dirty="0"/>
              <a:t>研發成果」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送審，依升等職級不同，要求的成果數不同。</a:t>
            </a:r>
            <a:endParaRPr lang="en-US" altLang="zh-TW" sz="12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60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以「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文藝創作展演</a:t>
            </a:r>
            <a:r>
              <a:rPr lang="zh-TW" altLang="en-US" dirty="0"/>
              <a:t>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使用</a:t>
            </a:r>
            <a:r>
              <a:rPr lang="zh-TW" altLang="en-US" dirty="0"/>
              <a:t>「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作品及成就</a:t>
            </a:r>
            <a:r>
              <a:rPr lang="zh-TW" altLang="en-US" dirty="0"/>
              <a:t>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送審，依升等職級不同，須符合以下標準。</a:t>
            </a:r>
            <a:endParaRPr lang="en-US" altLang="zh-TW" sz="12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3060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以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「體育競賽表現</a:t>
            </a:r>
            <a:r>
              <a:rPr lang="zh-TW" altLang="en-US" dirty="0"/>
              <a:t>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使用</a:t>
            </a:r>
            <a:r>
              <a:rPr lang="zh-TW" altLang="en-US" dirty="0"/>
              <a:t>「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證明</a:t>
            </a:r>
            <a:r>
              <a:rPr lang="zh-TW" altLang="en-US" dirty="0"/>
              <a:t>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送審，依升等職級不同，要求的證明數不同。</a:t>
            </a:r>
            <a:endParaRPr lang="en-US" altLang="zh-TW" sz="12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911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本次指南主要為</a:t>
            </a:r>
            <a:r>
              <a:rPr lang="en-US" altLang="zh-TW" dirty="0"/>
              <a:t>115.04.28</a:t>
            </a:r>
            <a:r>
              <a:rPr lang="zh-TW" altLang="en-US" dirty="0"/>
              <a:t>校務會議通過後重點注意事項，其餘詳細內容請見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教育部法規</a:t>
            </a:r>
            <a:r>
              <a:rPr lang="en-US" altLang="zh-TW" dirty="0"/>
              <a:t>:</a:t>
            </a:r>
            <a:r>
              <a:rPr lang="zh-TW" altLang="en-US" dirty="0"/>
              <a:t>「</a:t>
            </a:r>
            <a:r>
              <a:rPr lang="zh-TW" altLang="en-US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專科以上學校教師資格審定辦法</a:t>
            </a:r>
            <a:r>
              <a:rPr lang="zh-TW" altLang="en-US" dirty="0"/>
              <a:t>」、「</a:t>
            </a:r>
            <a:r>
              <a:rPr lang="zh-TW" altLang="en-US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專科以上學校教師資格送審作業須知</a:t>
            </a:r>
            <a:r>
              <a:rPr lang="zh-TW" altLang="en-US" dirty="0"/>
              <a:t>」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本校法規</a:t>
            </a:r>
            <a:r>
              <a:rPr lang="en-US" altLang="zh-TW" dirty="0"/>
              <a:t>:</a:t>
            </a:r>
            <a:r>
              <a:rPr lang="zh-TW" altLang="en-US" dirty="0"/>
              <a:t>「教師聘任及升等審查辦法」、「兼任教師聘任暨教師資格審查辦法」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升等範圍及基準請參考</a:t>
            </a:r>
            <a:r>
              <a:rPr lang="en-US" altLang="zh-TW" dirty="0"/>
              <a:t>(111.08.17)</a:t>
            </a:r>
            <a:r>
              <a:rPr lang="zh-TW" altLang="en-US" dirty="0"/>
              <a:t>「</a:t>
            </a:r>
            <a:r>
              <a:rPr lang="zh-TW" altLang="en-US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專科以上學校教師資格審定辦法附表</a:t>
            </a:r>
            <a:r>
              <a:rPr lang="zh-TW" altLang="en-US" dirty="0"/>
              <a:t>」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74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本次介紹的為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115.04.28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校務會議通過修正後升等法規，本次修正目的主要是完善審查程序、推動多元升等、保障教師權利。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06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一、本次增加升等基本條件</a:t>
            </a:r>
            <a:r>
              <a:rPr lang="en-US" altLang="zh-TW" dirty="0"/>
              <a:t>:</a:t>
            </a:r>
            <a:r>
              <a:rPr lang="zh-TW" altLang="en-US" dirty="0"/>
              <a:t>取得前一等級教師資格後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以本校名義獲得研究案、技術移轉金額、或產學合作案達 </a:t>
            </a:r>
            <a:r>
              <a:rPr lang="en-US" altLang="zh-TW" dirty="0"/>
              <a:t>3 </a:t>
            </a:r>
            <a:r>
              <a:rPr lang="zh-TW" altLang="en-US" dirty="0"/>
              <a:t>件</a:t>
            </a:r>
            <a:r>
              <a:rPr lang="en-US" altLang="zh-TW" dirty="0"/>
              <a:t>(</a:t>
            </a:r>
            <a:r>
              <a:rPr lang="zh-TW" altLang="en-US" dirty="0"/>
              <a:t>含</a:t>
            </a:r>
            <a:r>
              <a:rPr lang="en-US" altLang="zh-TW" dirty="0"/>
              <a:t>)</a:t>
            </a:r>
            <a:r>
              <a:rPr lang="zh-TW" altLang="en-US" dirty="0"/>
              <a:t>以上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 擔任主持人</a:t>
            </a:r>
            <a:r>
              <a:rPr lang="en-US" altLang="zh-TW" dirty="0"/>
              <a:t>,</a:t>
            </a:r>
            <a:r>
              <a:rPr lang="zh-TW" altLang="en-US" dirty="0"/>
              <a:t>且相關研究案、技術移轉金額或產學合作案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進入學校金額累積達新臺幣 </a:t>
            </a:r>
            <a:r>
              <a:rPr lang="en-US" altLang="zh-TW" dirty="0"/>
              <a:t>50 </a:t>
            </a:r>
            <a:r>
              <a:rPr lang="zh-TW" altLang="en-US" dirty="0"/>
              <a:t>萬</a:t>
            </a:r>
            <a:r>
              <a:rPr lang="en-US" altLang="zh-TW" dirty="0"/>
              <a:t>(</a:t>
            </a:r>
            <a:r>
              <a:rPr lang="zh-TW" altLang="en-US" dirty="0"/>
              <a:t>含</a:t>
            </a:r>
            <a:r>
              <a:rPr lang="en-US" altLang="zh-TW" dirty="0"/>
              <a:t>)</a:t>
            </a:r>
            <a:r>
              <a:rPr lang="zh-TW" altLang="en-US" dirty="0"/>
              <a:t>以上。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二、若要以技術研發、教學實踐研究、文藝創作展演、體育競賽表現升等者</a:t>
            </a:r>
            <a:r>
              <a:rPr lang="en-US" altLang="zh-TW" dirty="0"/>
              <a:t>,</a:t>
            </a:r>
            <a:r>
              <a:rPr lang="zh-TW" altLang="en-US" dirty="0"/>
              <a:t>需額外符合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於本校任教年資至少三年</a:t>
            </a:r>
            <a:r>
              <a:rPr lang="en-US" altLang="zh-TW" dirty="0"/>
              <a:t>(</a:t>
            </a:r>
            <a:r>
              <a:rPr lang="zh-TW" altLang="en-US" dirty="0"/>
              <a:t>含</a:t>
            </a:r>
            <a:r>
              <a:rPr lang="en-US" altLang="zh-TW" dirty="0"/>
              <a:t>)</a:t>
            </a:r>
            <a:r>
              <a:rPr lang="zh-TW" altLang="en-US" dirty="0"/>
              <a:t>以上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2-1</a:t>
            </a:r>
            <a:r>
              <a:rPr lang="zh-TW" altLang="en-US" dirty="0"/>
              <a:t>近一年教師評鑑結果</a:t>
            </a:r>
            <a:r>
              <a:rPr lang="en-US" altLang="zh-TW" dirty="0"/>
              <a:t>,</a:t>
            </a:r>
            <a:r>
              <a:rPr lang="zh-TW" altLang="en-US" dirty="0"/>
              <a:t>教學項目成績於辦理其評鑑單位之院級排序在百分之二十以內</a:t>
            </a:r>
            <a:r>
              <a:rPr lang="en-US" altLang="zh-TW" dirty="0"/>
              <a:t>;</a:t>
            </a:r>
            <a:r>
              <a:rPr lang="zh-TW" altLang="en-US" dirty="0"/>
              <a:t>採績效評量者分數需為八十分以上。</a:t>
            </a:r>
          </a:p>
          <a:p>
            <a:r>
              <a:rPr lang="en-US" altLang="zh-TW" dirty="0"/>
              <a:t>2-2</a:t>
            </a:r>
            <a:r>
              <a:rPr lang="zh-TW" altLang="en-US" dirty="0"/>
              <a:t>前一等級至本次申請等級間</a:t>
            </a:r>
            <a:r>
              <a:rPr lang="en-US" altLang="zh-TW" dirty="0"/>
              <a:t>,</a:t>
            </a:r>
            <a:r>
              <a:rPr lang="zh-TW" altLang="en-US" dirty="0"/>
              <a:t>須獲得院級教學優良教師二次或校級優良教師一次。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57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明定兼任老師升等通道，兼任老師符合以上下條件，也可以申請升等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於當學期在本校任教，且至少排定</a:t>
            </a:r>
            <a:r>
              <a:rPr lang="en-US" altLang="zh-TW" dirty="0"/>
              <a:t>1</a:t>
            </a:r>
            <a:r>
              <a:rPr lang="zh-TW" altLang="en-US" dirty="0"/>
              <a:t>學分。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已在本校連續任教六學期。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近兩學期教學評量成績達</a:t>
            </a:r>
            <a:r>
              <a:rPr lang="en-US" altLang="zh-TW" dirty="0"/>
              <a:t>4.0</a:t>
            </a:r>
            <a:r>
              <a:rPr lang="zh-TW" altLang="en-US" dirty="0"/>
              <a:t>以上。</a:t>
            </a:r>
            <a:endParaRPr lang="en-US" altLang="zh-TW" dirty="0"/>
          </a:p>
          <a:p>
            <a:r>
              <a:rPr lang="en-US" altLang="zh-TW" dirty="0"/>
              <a:t>4.</a:t>
            </a:r>
            <a:r>
              <a:rPr lang="zh-TW" altLang="en-US" dirty="0"/>
              <a:t>對本校有教學貢獻</a:t>
            </a:r>
            <a:r>
              <a:rPr lang="en-US" altLang="zh-TW" dirty="0"/>
              <a:t>(</a:t>
            </a:r>
            <a:r>
              <a:rPr lang="zh-TW" altLang="en-US" dirty="0"/>
              <a:t>於專簽寫貢獻內容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5.</a:t>
            </a:r>
            <a:r>
              <a:rPr lang="zh-TW" altLang="en-US" dirty="0"/>
              <a:t>任教年資加倍計算</a:t>
            </a:r>
            <a:r>
              <a:rPr lang="en-US" altLang="zh-TW" dirty="0"/>
              <a:t>(</a:t>
            </a:r>
            <a:r>
              <a:rPr lang="zh-TW" altLang="en-US" dirty="0"/>
              <a:t>即前一職級需達六年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6.</a:t>
            </a:r>
            <a:r>
              <a:rPr lang="zh-TW" altLang="en-US" dirty="0"/>
              <a:t>專簽通過，使得使用本校法規</a:t>
            </a:r>
            <a:r>
              <a:rPr lang="en-US" altLang="zh-TW" dirty="0"/>
              <a:t>+</a:t>
            </a:r>
            <a:r>
              <a:rPr lang="zh-TW" altLang="en-US" dirty="0"/>
              <a:t>提教評會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03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000" dirty="0"/>
              <a:t>依教育部的</a:t>
            </a:r>
            <a:r>
              <a:rPr lang="zh-TW" altLang="en-US" sz="2000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專科以上學校教師資格審定辦法</a:t>
            </a:r>
            <a:r>
              <a:rPr lang="en-US" altLang="zh-TW" sz="2000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(14-18</a:t>
            </a:r>
            <a:r>
              <a:rPr lang="zh-TW" altLang="en-US" sz="2000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條</a:t>
            </a:r>
            <a:r>
              <a:rPr lang="en-US" altLang="zh-TW" sz="2000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sz="2000" b="0" i="0" dirty="0">
                <a:solidFill>
                  <a:srgbClr val="212529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2000" dirty="0"/>
              <a:t>多元升等分為</a:t>
            </a:r>
            <a:endParaRPr lang="en-US" altLang="zh-TW" sz="2000" dirty="0"/>
          </a:p>
          <a:p>
            <a:r>
              <a:rPr lang="en-US" altLang="zh-TW" sz="2000" dirty="0"/>
              <a:t>1.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學術領域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專門著作送審。</a:t>
            </a:r>
            <a:endParaRPr lang="en-US" altLang="zh-TW" sz="20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en-US" altLang="zh-TW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2.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技術研發領域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技術報告送審</a:t>
            </a:r>
            <a:endParaRPr lang="en-US" altLang="zh-TW" sz="20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en-US" altLang="zh-TW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3.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教學實踐研究領域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專門著作或技術報告送審</a:t>
            </a:r>
            <a:endParaRPr lang="en-US" altLang="zh-TW" sz="20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en-US" altLang="zh-TW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4.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文藝創作展演領域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以作品及成就證明，並附創作或展演報告送審；</a:t>
            </a:r>
            <a:endParaRPr lang="en-US" altLang="zh-TW" sz="20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en-US" altLang="zh-TW" sz="20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5.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體育競賽領域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得以成就證明，並附競賽實務報告送審</a:t>
            </a:r>
            <a:endParaRPr lang="en-US" altLang="zh-TW" sz="32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en-US" altLang="zh-TW" sz="32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以上升等審查範圍及基準，見</a:t>
            </a:r>
            <a:r>
              <a:rPr lang="en-US" altLang="zh-TW" sz="3200" b="0" i="0" u="none" strike="noStrike" dirty="0">
                <a:solidFill>
                  <a:srgbClr val="0066CC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hlinkClick r:id="rId3" tooltip="下載 (111.8.17)專科以上學校教師資格審定辦法附表.pdf 檔案"/>
              </a:rPr>
              <a:t>(111.8.17)</a:t>
            </a:r>
            <a:r>
              <a:rPr lang="zh-TW" altLang="en-US" sz="3200" b="0" i="0" u="none" strike="noStrike" dirty="0">
                <a:solidFill>
                  <a:srgbClr val="0066CC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hlinkClick r:id="rId3" tooltip="下載 (111.8.17)專科以上學校教師資格審定辦法附表.pdf 檔案"/>
              </a:rPr>
              <a:t>專科以上學校教師資格審定辦法附表</a:t>
            </a:r>
            <a:r>
              <a:rPr lang="en-US" altLang="zh-TW" sz="3200" b="0" i="0" u="none" strike="noStrike" dirty="0">
                <a:solidFill>
                  <a:srgbClr val="0066CC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hlinkClick r:id="rId3" tooltip="下載 (111.8.17)專科以上學校教師資格審定辦法附表.pdf 檔案"/>
              </a:rPr>
              <a:t>.pdf</a:t>
            </a:r>
            <a:r>
              <a:rPr lang="zh-TW" altLang="en-US" sz="3200" b="0" i="0" u="none" strike="noStrike" dirty="0">
                <a:solidFill>
                  <a:srgbClr val="0066CC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  <a:endParaRPr lang="zh-TW" altLang="en-US" sz="3200" b="0" i="0" dirty="0">
              <a:solidFill>
                <a:srgbClr val="212529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03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學術領域或教學實踐研究領域使用專門著作送審，並以期刊送審時使用，依升等職級不同，要求的期刊數不同。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59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以「技術研發實作」升等使用「技術報告</a:t>
            </a:r>
            <a:r>
              <a:rPr lang="en-US" altLang="zh-TW" dirty="0"/>
              <a:t>/</a:t>
            </a:r>
            <a:r>
              <a:rPr lang="zh-TW" altLang="en-US" dirty="0"/>
              <a:t>研發成果」送審，產學合作或技術轉移金要符合其中之一</a:t>
            </a:r>
            <a:r>
              <a:rPr lang="en-US" altLang="zh-TW" dirty="0"/>
              <a:t>:</a:t>
            </a:r>
          </a:p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產學金額累積達下列要求之標準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授權金及商品化利益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20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以「技術研發實作」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使用</a:t>
            </a:r>
            <a:r>
              <a:rPr lang="zh-TW" altLang="en-US" dirty="0"/>
              <a:t>「技術報告</a:t>
            </a:r>
            <a:r>
              <a:rPr lang="en-US" altLang="zh-TW" dirty="0"/>
              <a:t>/</a:t>
            </a:r>
            <a:r>
              <a:rPr lang="zh-TW" altLang="en-US" dirty="0"/>
              <a:t>研發成果」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送審，依升等職級不同，要求的成果數不同。</a:t>
            </a:r>
            <a:endParaRPr lang="en-US" altLang="zh-TW" sz="1200" b="0" i="0" dirty="0">
              <a:solidFill>
                <a:srgbClr val="000000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以「</a:t>
            </a:r>
            <a:r>
              <a:rPr lang="zh-TW" altLang="en-US" b="1" dirty="0"/>
              <a:t>教學實踐研究</a:t>
            </a:r>
            <a:r>
              <a:rPr lang="zh-TW" altLang="en-US" dirty="0"/>
              <a:t>」升等使用「技術報告</a:t>
            </a:r>
            <a:r>
              <a:rPr lang="en-US" altLang="zh-TW" dirty="0"/>
              <a:t>/</a:t>
            </a:r>
            <a:r>
              <a:rPr lang="zh-TW" altLang="en-US" dirty="0"/>
              <a:t>研發成果」送審，教學成果須符合至少其中</a:t>
            </a:r>
            <a:r>
              <a:rPr lang="en-US" altLang="zh-TW" dirty="0"/>
              <a:t>3</a:t>
            </a:r>
            <a:r>
              <a:rPr lang="zh-TW" altLang="en-US" dirty="0"/>
              <a:t>項。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1714B-BF6B-4C93-8977-3559548F715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02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578" y="0"/>
            <a:ext cx="16308213" cy="9141619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9864" y="2494842"/>
            <a:ext cx="9087559" cy="2020711"/>
          </a:xfrm>
        </p:spPr>
        <p:txBody>
          <a:bodyPr anchor="b">
            <a:noAutofit/>
          </a:bodyPr>
          <a:lstStyle>
            <a:lvl1pPr algn="ctr">
              <a:defRPr sz="72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9864" y="4876796"/>
            <a:ext cx="9087559" cy="1761069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44310" y="6716884"/>
            <a:ext cx="1196623" cy="37253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9863" y="6716884"/>
            <a:ext cx="6952847" cy="37253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2534" y="6716884"/>
            <a:ext cx="734889" cy="3725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89865" y="4696175"/>
            <a:ext cx="90875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90203EED-6A91-4CAF-A716-B3C5413F09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2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1" y="6420553"/>
            <a:ext cx="12812888" cy="755651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8570" y="1388533"/>
            <a:ext cx="13474629" cy="4447825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01" y="7176204"/>
            <a:ext cx="12812888" cy="658283"/>
          </a:xfrm>
        </p:spPr>
        <p:txBody>
          <a:bodyPr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8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491" y="1309509"/>
            <a:ext cx="12790309" cy="3939824"/>
          </a:xfrm>
        </p:spPr>
        <p:txBody>
          <a:bodyPr anchor="ctr">
            <a:normAutofit/>
          </a:bodyPr>
          <a:lstStyle>
            <a:lvl1pPr algn="ctr">
              <a:defRPr sz="4267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8491" y="5791200"/>
            <a:ext cx="12790309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1559" y="5520265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8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284" y="1309509"/>
            <a:ext cx="12395197" cy="3160891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33083" y="4470400"/>
            <a:ext cx="11785603" cy="778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667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1" y="5791200"/>
            <a:ext cx="12812888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49351" y="1173282"/>
            <a:ext cx="812800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33689" y="3770494"/>
            <a:ext cx="812800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61559" y="5520265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123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3" y="4411441"/>
            <a:ext cx="12812891" cy="1958400"/>
          </a:xfrm>
        </p:spPr>
        <p:txBody>
          <a:bodyPr anchor="b">
            <a:normAutofit/>
          </a:bodyPr>
          <a:lstStyle>
            <a:lvl1pPr algn="l">
              <a:defRPr sz="4267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1" y="6369841"/>
            <a:ext cx="12812891" cy="1147200"/>
          </a:xfrm>
        </p:spPr>
        <p:txBody>
          <a:bodyPr anchor="t">
            <a:norm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31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284" y="1309510"/>
            <a:ext cx="12395197" cy="2991557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727201" y="4852416"/>
            <a:ext cx="12812891" cy="118262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1" y="6039556"/>
            <a:ext cx="12812891" cy="179493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49351" y="1173282"/>
            <a:ext cx="812800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33689" y="3465682"/>
            <a:ext cx="812800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861559" y="4572000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576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1" y="1309510"/>
            <a:ext cx="12812888" cy="299155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727201" y="4840224"/>
            <a:ext cx="12812891" cy="112166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733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5960533"/>
            <a:ext cx="12812893" cy="18739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1559" y="4572000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74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1559" y="3228621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670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99142" y="1309509"/>
            <a:ext cx="2521193" cy="652498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198" y="1309509"/>
            <a:ext cx="9910700" cy="6524979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818520" y="1320800"/>
            <a:ext cx="0" cy="65024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59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61559" y="3228621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F970A2D-62DE-477A-8DAC-FB11D8231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59" y="2336808"/>
            <a:ext cx="10878251" cy="2430019"/>
          </a:xfrm>
        </p:spPr>
        <p:txBody>
          <a:bodyPr anchor="b">
            <a:normAutofit/>
          </a:bodyPr>
          <a:lstStyle>
            <a:lvl1pPr algn="ctr">
              <a:defRPr sz="5867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6756" y="5128069"/>
            <a:ext cx="10878253" cy="1272729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83631" y="4947447"/>
            <a:ext cx="108845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80DC84C6-E3D5-4D42-95FB-7C8BD3D94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9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861559" y="3228621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1264" y="3413760"/>
            <a:ext cx="6291072" cy="441350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1792" y="3413760"/>
            <a:ext cx="6291072" cy="441350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F2E3B2B-D1D2-4396-ADC1-09416682B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3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3544711"/>
            <a:ext cx="6291072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7200" y="4324350"/>
            <a:ext cx="6291072" cy="351014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893" y="3544711"/>
            <a:ext cx="6291072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893" y="4324350"/>
            <a:ext cx="6291072" cy="351014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61559" y="3228621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12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1559" y="3228621"/>
            <a:ext cx="1254306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99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42DDC0-268B-42A6-8669-46868FFC0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4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082" y="1851379"/>
            <a:ext cx="4957940" cy="1828800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891" y="1309509"/>
            <a:ext cx="7292621" cy="652498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5082" y="4041420"/>
            <a:ext cx="4957940" cy="3251205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61559" y="3883377"/>
            <a:ext cx="468599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52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199" y="2511776"/>
            <a:ext cx="8322421" cy="1828800"/>
          </a:xfrm>
        </p:spPr>
        <p:txBody>
          <a:bodyPr anchor="b">
            <a:normAutofit/>
          </a:bodyPr>
          <a:lstStyle>
            <a:lvl1pPr algn="ctr">
              <a:defRPr sz="3733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93109" y="1388534"/>
            <a:ext cx="4084463" cy="636693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199" y="4340576"/>
            <a:ext cx="8322421" cy="2438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5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0981" y="0"/>
            <a:ext cx="16306616" cy="9141619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7203" y="1309510"/>
            <a:ext cx="12801595" cy="17384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1" y="3409243"/>
            <a:ext cx="12801595" cy="4425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70001" y="7958667"/>
            <a:ext cx="2133600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7201" y="7958667"/>
            <a:ext cx="9741200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805202" y="7958667"/>
            <a:ext cx="723596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9304A0E-3916-438E-B8AC-9FE9054F7B9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3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3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6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13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743C214-474B-4862-AAC8-FBB15B351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12"/>
            <a:ext cx="16256000" cy="9067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7B56345-5822-438C-842D-A2DF7D4AA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6501384" cy="1371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574BC36-7086-4FBE-84DB-D62579B97C7F}"/>
              </a:ext>
            </a:extLst>
          </p:cNvPr>
          <p:cNvSpPr txBox="1"/>
          <p:nvPr/>
        </p:nvSpPr>
        <p:spPr>
          <a:xfrm>
            <a:off x="1041400" y="7993881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</a:rPr>
              <a:t>115.06.30</a:t>
            </a:r>
            <a:r>
              <a:rPr lang="zh-TW" altLang="en-US" sz="3600" b="1" dirty="0">
                <a:solidFill>
                  <a:srgbClr val="002060"/>
                </a:solidFill>
              </a:rPr>
              <a:t> 人事室報告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F0B359-0D6C-4087-9203-32EFA58B106B}"/>
              </a:ext>
            </a:extLst>
          </p:cNvPr>
          <p:cNvSpPr txBox="1"/>
          <p:nvPr/>
        </p:nvSpPr>
        <p:spPr>
          <a:xfrm>
            <a:off x="660400" y="4572000"/>
            <a:ext cx="1112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2060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開南大學</a:t>
            </a:r>
            <a:endParaRPr lang="en-US" altLang="zh-TW" sz="6600" b="1" dirty="0">
              <a:solidFill>
                <a:srgbClr val="002060"/>
              </a:solidFill>
              <a:latin typeface="文鼎粗圓" panose="020B0609010101010101" pitchFamily="49" charset="-120"/>
              <a:ea typeface="文鼎粗圓" panose="020B0609010101010101" pitchFamily="49" charset="-120"/>
            </a:endParaRPr>
          </a:p>
          <a:p>
            <a:r>
              <a:rPr lang="zh-TW" altLang="en-US" sz="6600" b="1" dirty="0">
                <a:solidFill>
                  <a:srgbClr val="002060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師資質量與教師升等審查報告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0B13E7-1C16-45AE-84E6-1BB7C7079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E75A01-E289-4A71-96D3-189CA3B14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BA5EDF78-F7E2-4D95-9AC0-1A7D8292B4F9}"/>
              </a:ext>
            </a:extLst>
          </p:cNvPr>
          <p:cNvSpPr/>
          <p:nvPr/>
        </p:nvSpPr>
        <p:spPr>
          <a:xfrm>
            <a:off x="3175000" y="314325"/>
            <a:ext cx="3505200" cy="16002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產學累積金額</a:t>
            </a:r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zh-TW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822C9C44-A6E3-4692-A653-05AAC7006F02}"/>
              </a:ext>
            </a:extLst>
          </p:cNvPr>
          <p:cNvSpPr/>
          <p:nvPr/>
        </p:nvSpPr>
        <p:spPr>
          <a:xfrm>
            <a:off x="10033000" y="685800"/>
            <a:ext cx="4953000" cy="154622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2">
                    <a:lumMod val="10000"/>
                  </a:schemeClr>
                </a:solidFill>
              </a:rPr>
              <a:t>研發成果知授權金及商品化之利益</a:t>
            </a:r>
            <a:r>
              <a:rPr lang="en-US" altLang="zh-TW" sz="2800" b="1" dirty="0">
                <a:solidFill>
                  <a:schemeClr val="bg2">
                    <a:lumMod val="10000"/>
                  </a:schemeClr>
                </a:solidFill>
              </a:rPr>
              <a:t>:</a:t>
            </a:r>
            <a:endParaRPr lang="zh-TW" alt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36CC1BF-475D-4B47-8031-7183ACBE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44CAD5-6D4C-4EB9-97FD-733CC83FB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D99AA-301C-4E6D-BEE7-DC93754B4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76200"/>
            <a:ext cx="16256000" cy="9067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7C796B-0F3B-4A57-BB70-BB6985EE1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BB42903-8D6F-4B5C-AEC3-673FF06D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" y="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ACB8F93-7592-422B-91AB-E4DAFB81B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3543D66-8D96-45FF-8BCB-104E01054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  <p:pic>
        <p:nvPicPr>
          <p:cNvPr id="4" name="圖形 3" descr="燈泡與齒輪 以實心填滿">
            <a:extLst>
              <a:ext uri="{FF2B5EF4-FFF2-40B4-BE49-F238E27FC236}">
                <a16:creationId xmlns:a16="http://schemas.microsoft.com/office/drawing/2014/main" id="{A466F862-F56F-4F10-8CF5-13819CB6C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1000" y="3352800"/>
            <a:ext cx="2667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A71E9A-2AE0-4B7A-A49E-49F685C5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286000"/>
            <a:ext cx="4572000" cy="4572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FA33E0F-94D4-43D2-A0EF-32708D780D73}"/>
              </a:ext>
            </a:extLst>
          </p:cNvPr>
          <p:cNvSpPr txBox="1"/>
          <p:nvPr/>
        </p:nvSpPr>
        <p:spPr>
          <a:xfrm>
            <a:off x="2565400" y="1238071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/>
              <a:t>意見回復表單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EDF41E-0EDB-4737-BA5D-2434EE943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2E5A729-CB7E-4712-A35B-C901F1DCA9CD}"/>
              </a:ext>
            </a:extLst>
          </p:cNvPr>
          <p:cNvSpPr txBox="1"/>
          <p:nvPr/>
        </p:nvSpPr>
        <p:spPr>
          <a:xfrm>
            <a:off x="2336801" y="7010400"/>
            <a:ext cx="1242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latin typeface="+mj-ea"/>
                <a:ea typeface="+mj-ea"/>
              </a:rPr>
              <a:t>為確保填寫資料正確性，提醒教師登入學校個人</a:t>
            </a:r>
            <a:r>
              <a:rPr lang="en-US" altLang="zh-TW" sz="3000" dirty="0" err="1">
                <a:latin typeface="+mj-ea"/>
                <a:ea typeface="+mj-ea"/>
              </a:rPr>
              <a:t>gapps</a:t>
            </a:r>
            <a:r>
              <a:rPr lang="zh-TW" altLang="en-US" sz="3000" dirty="0">
                <a:latin typeface="+mj-ea"/>
                <a:ea typeface="+mj-ea"/>
              </a:rPr>
              <a:t>之帳戶填寫，謝謝。</a:t>
            </a:r>
          </a:p>
        </p:txBody>
      </p:sp>
    </p:spTree>
    <p:extLst>
      <p:ext uri="{BB962C8B-B14F-4D97-AF65-F5344CB8AC3E}">
        <p14:creationId xmlns:p14="http://schemas.microsoft.com/office/powerpoint/2010/main" val="220965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6256000" cy="9067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71339AB-C948-4CDD-AE8B-EE19839C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ACF11F-BDB6-439A-A456-C565D9F13B6C}"/>
              </a:ext>
            </a:extLst>
          </p:cNvPr>
          <p:cNvSpPr txBox="1"/>
          <p:nvPr/>
        </p:nvSpPr>
        <p:spPr>
          <a:xfrm>
            <a:off x="1651000" y="3352800"/>
            <a:ext cx="12115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「專科以上學校總量發展規模與資源條件標準」第五條</a:t>
            </a:r>
            <a:endParaRPr lang="en-US" altLang="zh-TW" sz="36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endParaRPr lang="en-US" altLang="zh-TW" sz="10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marL="971550" lvl="1" indent="-514350">
              <a:buFont typeface="Wingdings" panose="05000000000000000000" pitchFamily="2" charset="2"/>
              <a:buAutoNum type="circleNumWdWhitePlain"/>
            </a:pPr>
            <a:r>
              <a:rPr lang="zh-TW" altLang="en-US" sz="38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第</a:t>
            </a:r>
            <a:r>
              <a:rPr lang="en-US" altLang="zh-TW" sz="38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1</a:t>
            </a:r>
            <a:r>
              <a:rPr lang="zh-TW" altLang="en-US" sz="38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項：專科以上學校各院、所、系、科與學位學程之師資質量，應符合附表五所定基準規定。</a:t>
            </a:r>
            <a:endParaRPr lang="en-US" altLang="zh-TW" sz="38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marL="971550" lvl="1" indent="-514350">
              <a:buFont typeface="Wingdings" panose="05000000000000000000" pitchFamily="2" charset="2"/>
              <a:buAutoNum type="circleNumWdWhitePlain"/>
            </a:pPr>
            <a:endParaRPr lang="en-US" altLang="zh-TW" sz="12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marL="971550" lvl="1" indent="-514350">
              <a:buFont typeface="Wingdings" panose="05000000000000000000" pitchFamily="2" charset="2"/>
              <a:buAutoNum type="circleNumWdWhitePlain"/>
            </a:pPr>
            <a:r>
              <a:rPr lang="zh-TW" altLang="en-US" sz="38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第</a:t>
            </a:r>
            <a:r>
              <a:rPr lang="en-US" altLang="zh-TW" sz="38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4</a:t>
            </a:r>
            <a:r>
              <a:rPr lang="zh-TW" altLang="en-US" sz="38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項：教師之學術或實務專長，應與其主聘教學單位及任教課程之領域相符，始得列附表五所定專任師資數。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E536E05-1E68-4C48-8EC6-1FA5B404882F}"/>
              </a:ext>
            </a:extLst>
          </p:cNvPr>
          <p:cNvSpPr txBox="1"/>
          <p:nvPr/>
        </p:nvSpPr>
        <p:spPr>
          <a:xfrm>
            <a:off x="1941512" y="1143000"/>
            <a:ext cx="10834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師資質量</a:t>
            </a:r>
            <a:endParaRPr lang="en-US" altLang="zh-TW" sz="5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algn="ctr"/>
            <a:endParaRPr lang="en-US" altLang="zh-TW" sz="12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(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一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)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應符合教育部相關規定 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– 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相關說明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E4D2C9E-BA12-4B2D-9D55-F26CCDC6AE3B}"/>
              </a:ext>
            </a:extLst>
          </p:cNvPr>
          <p:cNvSpPr txBox="1"/>
          <p:nvPr/>
        </p:nvSpPr>
        <p:spPr>
          <a:xfrm>
            <a:off x="2082800" y="990600"/>
            <a:ext cx="10834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師資質量</a:t>
            </a:r>
            <a:endParaRPr lang="en-US" altLang="zh-TW" sz="5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algn="ctr"/>
            <a:endParaRPr lang="en-US" altLang="zh-TW" sz="12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(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二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)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應符合教育部相關規定 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– 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相關說明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A6F649-0893-4992-998E-3EFA3BEF823B}"/>
              </a:ext>
            </a:extLst>
          </p:cNvPr>
          <p:cNvSpPr txBox="1"/>
          <p:nvPr/>
        </p:nvSpPr>
        <p:spPr>
          <a:xfrm>
            <a:off x="3683000" y="2895600"/>
            <a:ext cx="10972800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未設碩士班及博士班者，專任師資應達</a:t>
            </a:r>
            <a:r>
              <a:rPr lang="en-US" altLang="zh-TW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7</a:t>
            </a: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人以上</a:t>
            </a:r>
            <a:endParaRPr lang="en-US" altLang="zh-TW" sz="35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設碩士班者，專任師資應達</a:t>
            </a:r>
            <a:r>
              <a:rPr lang="en-US" altLang="zh-TW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9</a:t>
            </a: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人以上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742B4D0-1E68-4E31-AA73-B9E39880422B}"/>
              </a:ext>
            </a:extLst>
          </p:cNvPr>
          <p:cNvSpPr txBox="1"/>
          <p:nvPr/>
        </p:nvSpPr>
        <p:spPr>
          <a:xfrm>
            <a:off x="3708400" y="4476691"/>
            <a:ext cx="10972800" cy="3862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專任師資應達</a:t>
            </a:r>
            <a:r>
              <a:rPr lang="en-US" altLang="zh-TW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2</a:t>
            </a: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人以上，實聘及系所支援之專任師資合計應達</a:t>
            </a:r>
            <a:r>
              <a:rPr lang="en-US" altLang="zh-TW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15</a:t>
            </a:r>
            <a:r>
              <a:rPr lang="zh-TW" altLang="en-US" sz="35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人以上</a:t>
            </a:r>
            <a:endParaRPr lang="en-US" altLang="zh-TW" sz="35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zh-TW" altLang="en-US" sz="3500" b="0" i="0" u="none" strike="noStrike" baseline="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屬藝術展演類、設計類及運動競技類之院設班別及學位學程，符合實聘專任師資至少二人以上，得列計系所支援之專任師資，並得以兼任教師四人折算列計為專任教師一人，其折算數不得超過三人，超過者不予列計。</a:t>
            </a:r>
            <a:endParaRPr lang="zh-TW" altLang="en-US" sz="35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CAB4D22-D1CE-40D1-B91B-EAC2AFEC47BE}"/>
              </a:ext>
            </a:extLst>
          </p:cNvPr>
          <p:cNvSpPr/>
          <p:nvPr/>
        </p:nvSpPr>
        <p:spPr>
          <a:xfrm>
            <a:off x="1244600" y="2929117"/>
            <a:ext cx="2146300" cy="12618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體" panose="020B0500000000000000" pitchFamily="34" charset="-120"/>
                <a:ea typeface="思源黑體" panose="020B0500000000000000" pitchFamily="34" charset="-120"/>
              </a:rPr>
              <a:t>學系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729384F-86CF-4F04-845F-B1781C55A9D9}"/>
              </a:ext>
            </a:extLst>
          </p:cNvPr>
          <p:cNvSpPr/>
          <p:nvPr/>
        </p:nvSpPr>
        <p:spPr>
          <a:xfrm>
            <a:off x="1257300" y="5500807"/>
            <a:ext cx="2146300" cy="16619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體" panose="020B0500000000000000" pitchFamily="34" charset="-120"/>
                <a:ea typeface="思源黑體" panose="020B0500000000000000" pitchFamily="34" charset="-120"/>
              </a:rPr>
              <a:t>院設班別</a:t>
            </a:r>
            <a:endParaRPr lang="en-US" altLang="zh-TW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algn="ctr"/>
            <a:r>
              <a:rPr lang="zh-TW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體" panose="020B0500000000000000" pitchFamily="34" charset="-120"/>
                <a:ea typeface="思源黑體" panose="020B0500000000000000" pitchFamily="34" charset="-120"/>
              </a:rPr>
              <a:t>及學位學程</a:t>
            </a:r>
          </a:p>
        </p:txBody>
      </p:sp>
    </p:spTree>
    <p:extLst>
      <p:ext uri="{BB962C8B-B14F-4D97-AF65-F5344CB8AC3E}">
        <p14:creationId xmlns:p14="http://schemas.microsoft.com/office/powerpoint/2010/main" val="91104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52FFF43-45A0-4AB5-BEA1-463BD1D64BD4}"/>
              </a:ext>
            </a:extLst>
          </p:cNvPr>
          <p:cNvSpPr txBox="1"/>
          <p:nvPr/>
        </p:nvSpPr>
        <p:spPr>
          <a:xfrm>
            <a:off x="2398712" y="990600"/>
            <a:ext cx="10834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師資質量</a:t>
            </a:r>
            <a:endParaRPr lang="en-US" altLang="zh-TW" sz="5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algn="ctr"/>
            <a:endParaRPr lang="en-US" altLang="zh-TW" sz="12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(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三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)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師資專應與授課課程相符 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– 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相關說明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D7A8F9-AA23-47FD-824F-6576AB87C93D}"/>
              </a:ext>
            </a:extLst>
          </p:cNvPr>
          <p:cNvSpPr txBox="1"/>
          <p:nvPr/>
        </p:nvSpPr>
        <p:spPr>
          <a:xfrm>
            <a:off x="2070100" y="2859643"/>
            <a:ext cx="12115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1</a:t>
            </a:r>
            <a:r>
              <a:rPr lang="zh-TW" altLang="en-US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、專任教師應符合主聘教學單位之專業領域</a:t>
            </a:r>
            <a:endParaRPr lang="en-US" altLang="zh-TW" sz="36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endParaRPr lang="en-US" altLang="zh-TW" sz="1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r>
              <a:rPr lang="zh-TW" altLang="en-US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依「專科以上學校總量發展規模與資源條件標準」第</a:t>
            </a:r>
            <a:r>
              <a:rPr lang="en-US" altLang="zh-TW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5</a:t>
            </a:r>
            <a:r>
              <a:rPr lang="zh-TW" altLang="en-US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條  第</a:t>
            </a:r>
            <a:r>
              <a:rPr lang="en-US" altLang="zh-TW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4</a:t>
            </a:r>
            <a:r>
              <a:rPr lang="zh-TW" altLang="en-US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項規定，專科以上學校各學、所、系、科與學位學程教師之學術或實務專長，應與其主聘院、所、系、科與學位學程及任教課程之領域，始得列入附表五所定專任師資數。</a:t>
            </a:r>
            <a:endParaRPr lang="en-US" altLang="zh-TW" sz="36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endParaRPr lang="en-US" altLang="zh-TW" sz="36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r>
              <a:rPr lang="en-US" altLang="zh-TW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2</a:t>
            </a:r>
            <a:r>
              <a:rPr lang="zh-TW" altLang="en-US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、開設課程應符合授課教師專長</a:t>
            </a:r>
            <a:endParaRPr lang="en-US" altLang="zh-TW" sz="36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endParaRPr lang="en-US" altLang="zh-TW" sz="4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16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F4D3D95-2A0E-45A6-B56D-A5409DDD1342}"/>
              </a:ext>
            </a:extLst>
          </p:cNvPr>
          <p:cNvSpPr txBox="1"/>
          <p:nvPr/>
        </p:nvSpPr>
        <p:spPr>
          <a:xfrm>
            <a:off x="2551112" y="990600"/>
            <a:ext cx="10834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師資質量</a:t>
            </a:r>
            <a:endParaRPr lang="en-US" altLang="zh-TW" sz="5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algn="ctr"/>
            <a:endParaRPr lang="en-US" altLang="zh-TW" sz="12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(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四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)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專任暨約聘教師授課時數</a:t>
            </a:r>
            <a:r>
              <a:rPr lang="en-US" altLang="zh-TW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– </a:t>
            </a:r>
            <a:r>
              <a:rPr lang="zh-TW" altLang="en-US" sz="40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相關說明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AD0230-6C8F-49A6-BFF5-F079AE641845}"/>
              </a:ext>
            </a:extLst>
          </p:cNvPr>
          <p:cNvSpPr txBox="1"/>
          <p:nvPr/>
        </p:nvSpPr>
        <p:spPr>
          <a:xfrm>
            <a:off x="2070100" y="2859643"/>
            <a:ext cx="12115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1</a:t>
            </a:r>
            <a:r>
              <a:rPr lang="zh-TW" altLang="en-US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、「開南大學教師授課時數暨鐘點費核計辦法」第二條</a:t>
            </a:r>
            <a:endParaRPr lang="en-US" altLang="zh-TW" sz="36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endParaRPr lang="en-US" altLang="zh-TW" sz="1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r>
              <a:rPr lang="zh-TW" altLang="en-US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本校專任教師每學期每週基本授課時數為教授八小時；副教授九小時；助理教授九小時至十小時；講師十二小時。</a:t>
            </a:r>
            <a:endParaRPr lang="en-US" altLang="zh-TW" sz="36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endParaRPr lang="en-US" altLang="zh-TW" sz="12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r>
              <a:rPr lang="en-US" altLang="zh-TW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2</a:t>
            </a:r>
            <a:r>
              <a:rPr lang="zh-TW" altLang="en-US" sz="3600" dirty="0">
                <a:solidFill>
                  <a:schemeClr val="accent5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、「開南大學教師授課時數暨鐘點費核計辦法」第五條</a:t>
            </a:r>
            <a:endParaRPr lang="en-US" altLang="zh-TW" sz="3600" dirty="0">
              <a:solidFill>
                <a:schemeClr val="accent5"/>
              </a:solidFill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marL="509588"/>
            <a:r>
              <a:rPr lang="zh-TW" altLang="en-US" sz="3600" dirty="0">
                <a:latin typeface="思源黑體" panose="020B0500000000000000" pitchFamily="34" charset="-120"/>
                <a:ea typeface="思源黑體" panose="020B0500000000000000" pitchFamily="34" charset="-120"/>
              </a:rPr>
              <a:t>約聘教師每週授課時數，除約聘講師為十四小時外，其他則比照同等級專任教師，依本校教師授課時數暨鐘點費核計辦法辦理。</a:t>
            </a:r>
            <a:endParaRPr lang="en-US" altLang="zh-TW" sz="36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  <a:p>
            <a:pPr lvl="1"/>
            <a:endParaRPr lang="en-US" altLang="zh-TW" sz="4000" dirty="0">
              <a:latin typeface="思源黑體" panose="020B0500000000000000" pitchFamily="34" charset="-120"/>
              <a:ea typeface="思源黑體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511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819065-11EC-4C1F-9CEB-BFCFDC28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81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F6BE9F4-329F-472C-9FA8-B2173565B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141CFF-80E7-4543-8D67-9255F30E1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2257425" cy="4762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377</TotalTime>
  <Words>1269</Words>
  <Application>Microsoft Office PowerPoint</Application>
  <PresentationFormat>自訂</PresentationFormat>
  <Paragraphs>93</Paragraphs>
  <Slides>18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文鼎粗圓</vt:lpstr>
      <vt:lpstr>思源黑體</vt:lpstr>
      <vt:lpstr>細明體</vt:lpstr>
      <vt:lpstr>微軟正黑體</vt:lpstr>
      <vt:lpstr>Arial</vt:lpstr>
      <vt:lpstr>Calibri</vt:lpstr>
      <vt:lpstr>Garamond</vt:lpstr>
      <vt:lpstr>Wingdings</vt:lpstr>
      <vt:lpstr>有機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knuuser</dc:creator>
  <cp:lastModifiedBy>Knu</cp:lastModifiedBy>
  <cp:revision>60</cp:revision>
  <cp:lastPrinted>2026-06-29T02:13:35Z</cp:lastPrinted>
  <dcterms:created xsi:type="dcterms:W3CDTF">2006-08-16T00:00:00Z</dcterms:created>
  <dcterms:modified xsi:type="dcterms:W3CDTF">2026-06-29T02:42:24Z</dcterms:modified>
</cp:coreProperties>
</file>